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404" autoAdjust="0"/>
  </p:normalViewPr>
  <p:slideViewPr>
    <p:cSldViewPr snapToGrid="0">
      <p:cViewPr>
        <p:scale>
          <a:sx n="100" d="100"/>
          <a:sy n="100" d="100"/>
        </p:scale>
        <p:origin x="330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61BE21-90B2-4AF6-AC58-01E3DCA63F9A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F93B82-9AE8-4FE8-B55F-489344EFDE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289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93B82-9AE8-4FE8-B55F-489344EFDE1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144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13858-CAC2-4885-A77B-4827AB4F98BC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3C35B-688E-41F7-9370-99C4DBFF4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50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13858-CAC2-4885-A77B-4827AB4F98BC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3C35B-688E-41F7-9370-99C4DBFF4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535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13858-CAC2-4885-A77B-4827AB4F98BC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3C35B-688E-41F7-9370-99C4DBFF4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317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13858-CAC2-4885-A77B-4827AB4F98BC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3C35B-688E-41F7-9370-99C4DBFF4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730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13858-CAC2-4885-A77B-4827AB4F98BC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3C35B-688E-41F7-9370-99C4DBFF4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199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13858-CAC2-4885-A77B-4827AB4F98BC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3C35B-688E-41F7-9370-99C4DBFF4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231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13858-CAC2-4885-A77B-4827AB4F98BC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3C35B-688E-41F7-9370-99C4DBFF4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506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13858-CAC2-4885-A77B-4827AB4F98BC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3C35B-688E-41F7-9370-99C4DBFF4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067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13858-CAC2-4885-A77B-4827AB4F98BC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3C35B-688E-41F7-9370-99C4DBFF4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504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13858-CAC2-4885-A77B-4827AB4F98BC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3C35B-688E-41F7-9370-99C4DBFF4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8849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13858-CAC2-4885-A77B-4827AB4F98BC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3C35B-688E-41F7-9370-99C4DBFF4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126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A13858-CAC2-4885-A77B-4827AB4F98BC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A3C35B-688E-41F7-9370-99C4DBFF4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6742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image" Target="../media/image8.jpeg"/><Relationship Id="rId18" Type="http://schemas.openxmlformats.org/officeDocument/2006/relationships/image" Target="../media/image11.png"/><Relationship Id="rId3" Type="http://schemas.openxmlformats.org/officeDocument/2006/relationships/image" Target="../media/image1.jpeg"/><Relationship Id="rId7" Type="http://schemas.openxmlformats.org/officeDocument/2006/relationships/image" Target="../media/image4.jpeg"/><Relationship Id="rId12" Type="http://schemas.openxmlformats.org/officeDocument/2006/relationships/slide" Target="slide4.xml"/><Relationship Id="rId17" Type="http://schemas.openxmlformats.org/officeDocument/2006/relationships/slide" Target="slide6.xm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11" Type="http://schemas.openxmlformats.org/officeDocument/2006/relationships/image" Target="../media/image7.jpeg"/><Relationship Id="rId5" Type="http://schemas.openxmlformats.org/officeDocument/2006/relationships/image" Target="../media/image3.jpeg"/><Relationship Id="rId15" Type="http://schemas.openxmlformats.org/officeDocument/2006/relationships/image" Target="../media/image9.jpeg"/><Relationship Id="rId10" Type="http://schemas.openxmlformats.org/officeDocument/2006/relationships/image" Target="../media/image6.jpeg"/><Relationship Id="rId4" Type="http://schemas.openxmlformats.org/officeDocument/2006/relationships/image" Target="../media/image2.jpeg"/><Relationship Id="rId9" Type="http://schemas.openxmlformats.org/officeDocument/2006/relationships/image" Target="../media/image5.jpeg"/><Relationship Id="rId14" Type="http://schemas.openxmlformats.org/officeDocument/2006/relationships/slide" Target="slid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sun9-10.userapi.com/F09Wod6p6uLlXP1vOlFVSFdIc4ezOq5ukYO4vA/hzKtxDwyNN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1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 1"/>
          <p:cNvSpPr/>
          <p:nvPr/>
        </p:nvSpPr>
        <p:spPr>
          <a:xfrm>
            <a:off x="562201" y="1608782"/>
            <a:ext cx="129092" cy="103285"/>
          </a:xfrm>
          <a:prstGeom prst="ellipse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2105656" y="1147864"/>
            <a:ext cx="83067" cy="74577"/>
          </a:xfrm>
          <a:prstGeom prst="ellipse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573239" y="578796"/>
            <a:ext cx="57127" cy="56743"/>
          </a:xfrm>
          <a:prstGeom prst="ellipse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4516112" y="410184"/>
            <a:ext cx="57127" cy="56743"/>
          </a:xfrm>
          <a:prstGeom prst="ellipse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5793639" y="183734"/>
            <a:ext cx="129092" cy="103285"/>
          </a:xfrm>
          <a:prstGeom prst="ellipse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9631331" y="3331385"/>
            <a:ext cx="57127" cy="56743"/>
          </a:xfrm>
          <a:prstGeom prst="ellipse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9814067" y="3475118"/>
            <a:ext cx="57127" cy="56743"/>
          </a:xfrm>
          <a:prstGeom prst="ellipse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0109478" y="3610183"/>
            <a:ext cx="57127" cy="56743"/>
          </a:xfrm>
          <a:prstGeom prst="ellipse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10582569" y="4950003"/>
            <a:ext cx="73875" cy="59696"/>
          </a:xfrm>
          <a:prstGeom prst="ellipse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11423296" y="6315103"/>
            <a:ext cx="57127" cy="56743"/>
          </a:xfrm>
          <a:prstGeom prst="ellipse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Вереино"/>
          <p:cNvGrpSpPr/>
          <p:nvPr/>
        </p:nvGrpSpPr>
        <p:grpSpPr>
          <a:xfrm>
            <a:off x="1114425" y="1270143"/>
            <a:ext cx="11001375" cy="4997385"/>
            <a:chOff x="1114425" y="1270143"/>
            <a:chExt cx="11001375" cy="4997385"/>
          </a:xfrm>
        </p:grpSpPr>
        <p:sp>
          <p:nvSpPr>
            <p:cNvPr id="3" name="Скругленная прямоугольная выноска 2"/>
            <p:cNvSpPr/>
            <p:nvPr/>
          </p:nvSpPr>
          <p:spPr>
            <a:xfrm>
              <a:off x="1114425" y="1270143"/>
              <a:ext cx="11001375" cy="4997385"/>
            </a:xfrm>
            <a:prstGeom prst="wedgeRoundRectCallout">
              <a:avLst>
                <a:gd name="adj1" fmla="val -18252"/>
                <a:gd name="adj2" fmla="val -62055"/>
                <a:gd name="adj3" fmla="val 16667"/>
              </a:avLst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32" name="Picture 8" descr="Река Чусовая. Село Вереино - Уральский следопыт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5400" y="1710643"/>
              <a:ext cx="6216650" cy="362435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7994172" y="2345965"/>
              <a:ext cx="3724275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 err="1"/>
                <a:t>Вереино</a:t>
              </a:r>
              <a:r>
                <a:rPr lang="ru-RU" sz="2400" dirty="0"/>
                <a:t> – это деревня в составе Чусовского городского округа в Пермском крае. Она встречается в небольшом рассказе-сказке Виктора Астафьева «</a:t>
              </a:r>
              <a:r>
                <a:rPr lang="ru-RU" sz="2400" dirty="0" err="1"/>
                <a:t>Белогрудка</a:t>
              </a:r>
              <a:r>
                <a:rPr lang="ru-RU" sz="2400" dirty="0"/>
                <a:t>».</a:t>
              </a:r>
            </a:p>
          </p:txBody>
        </p:sp>
      </p:grpSp>
      <p:grpSp>
        <p:nvGrpSpPr>
          <p:cNvPr id="19" name="Пермь"/>
          <p:cNvGrpSpPr/>
          <p:nvPr/>
        </p:nvGrpSpPr>
        <p:grpSpPr>
          <a:xfrm>
            <a:off x="1200150" y="95250"/>
            <a:ext cx="10706100" cy="6276596"/>
            <a:chOff x="1200150" y="95250"/>
            <a:chExt cx="10706100" cy="6276596"/>
          </a:xfrm>
        </p:grpSpPr>
        <p:sp>
          <p:nvSpPr>
            <p:cNvPr id="15" name="Скругленная прямоугольная выноска 14"/>
            <p:cNvSpPr/>
            <p:nvPr/>
          </p:nvSpPr>
          <p:spPr>
            <a:xfrm>
              <a:off x="1200150" y="95250"/>
              <a:ext cx="10706100" cy="6276596"/>
            </a:xfrm>
            <a:prstGeom prst="wedgeRoundRectCallout">
              <a:avLst>
                <a:gd name="adj1" fmla="val -54641"/>
                <a:gd name="adj2" fmla="val -24639"/>
                <a:gd name="adj3" fmla="val 16667"/>
              </a:avLst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34" name="Picture 10" descr="Пермь — Википедия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8353" y="945559"/>
              <a:ext cx="5315942" cy="398695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/>
            <p:cNvSpPr txBox="1"/>
            <p:nvPr/>
          </p:nvSpPr>
          <p:spPr>
            <a:xfrm>
              <a:off x="7173362" y="907427"/>
              <a:ext cx="4107668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/>
                <a:t>Пермь – это город на востоке европейской части России, в Предуралье, на берегах реки Камы, ниже впадения в неё реки Чусовой</a:t>
              </a:r>
              <a:r>
                <a:rPr lang="ru-RU" dirty="0" smtClean="0"/>
                <a:t>.</a:t>
              </a:r>
              <a:r>
                <a:rPr lang="ru-RU" dirty="0"/>
                <a:t> Существует несколько предположений о том, что название города связано с </a:t>
              </a:r>
              <a:r>
                <a:rPr lang="ru-RU" dirty="0" smtClean="0"/>
                <a:t>именем </a:t>
              </a:r>
              <a:r>
                <a:rPr lang="ru-RU" dirty="0"/>
                <a:t>фольклорного коми-пермяцкого богатыря </a:t>
              </a:r>
              <a:r>
                <a:rPr lang="ru-RU" dirty="0" err="1" smtClean="0"/>
                <a:t>Перы</a:t>
              </a:r>
              <a:r>
                <a:rPr lang="ru-RU" dirty="0" smtClean="0"/>
                <a:t>. Исследователи </a:t>
              </a:r>
              <a:r>
                <a:rPr lang="ru-RU" dirty="0"/>
                <a:t>также находили связь слова Пермь с </a:t>
              </a:r>
              <a:r>
                <a:rPr lang="ru-RU" dirty="0" err="1" smtClean="0"/>
                <a:t>Биа́рмией</a:t>
              </a:r>
              <a:r>
                <a:rPr lang="ru-RU" dirty="0"/>
                <a:t>, которая упоминается в древних скандинавских сагах как </a:t>
              </a:r>
              <a:r>
                <a:rPr lang="ru-RU" dirty="0" err="1"/>
                <a:t>Биа́рмланд</a:t>
              </a:r>
              <a:r>
                <a:rPr lang="ru-RU" dirty="0"/>
                <a:t> – земля на востоке от Скандинавии, куда приходили викинги за мехами и серебром</a:t>
              </a:r>
              <a:r>
                <a:rPr lang="ru-RU" dirty="0" smtClean="0"/>
                <a:t>.</a:t>
              </a:r>
              <a:endParaRPr lang="ru-RU" b="0" dirty="0" smtClean="0">
                <a:effectLst/>
              </a:endParaRPr>
            </a:p>
          </p:txBody>
        </p:sp>
        <p:sp>
          <p:nvSpPr>
            <p:cNvPr id="17" name="Управляющая кнопка: далее 16">
              <a:hlinkClick r:id="rId6" action="ppaction://hlinksldjump" highlightClick="1"/>
            </p:cNvPr>
            <p:cNvSpPr/>
            <p:nvPr/>
          </p:nvSpPr>
          <p:spPr>
            <a:xfrm>
              <a:off x="9688458" y="5095879"/>
              <a:ext cx="1053981" cy="827676"/>
            </a:xfrm>
            <a:prstGeom prst="actionButtonForwardNex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3" name="Быковка"/>
          <p:cNvGrpSpPr/>
          <p:nvPr/>
        </p:nvGrpSpPr>
        <p:grpSpPr>
          <a:xfrm>
            <a:off x="2619375" y="466927"/>
            <a:ext cx="9420225" cy="5629073"/>
            <a:chOff x="2619375" y="466927"/>
            <a:chExt cx="9420225" cy="5629073"/>
          </a:xfrm>
        </p:grpSpPr>
        <p:sp>
          <p:nvSpPr>
            <p:cNvPr id="20" name="Скругленная прямоугольная выноска 19"/>
            <p:cNvSpPr/>
            <p:nvPr/>
          </p:nvSpPr>
          <p:spPr>
            <a:xfrm>
              <a:off x="2619375" y="466927"/>
              <a:ext cx="9420225" cy="5629073"/>
            </a:xfrm>
            <a:prstGeom prst="wedgeRoundRectCallout">
              <a:avLst>
                <a:gd name="adj1" fmla="val -54301"/>
                <a:gd name="adj2" fmla="val -36658"/>
                <a:gd name="adj3" fmla="val 16667"/>
              </a:avLst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36" name="Picture 12" descr="Быковка (Пермский край)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540" b="26039"/>
            <a:stretch/>
          </p:blipFill>
          <p:spPr bwMode="auto">
            <a:xfrm>
              <a:off x="4240783" y="827433"/>
              <a:ext cx="6389753" cy="184129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Прямоугольник 20"/>
            <p:cNvSpPr/>
            <p:nvPr/>
          </p:nvSpPr>
          <p:spPr>
            <a:xfrm>
              <a:off x="4573239" y="3471940"/>
              <a:ext cx="6096000" cy="147732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indent="177800">
                <a:spcBef>
                  <a:spcPts val="600"/>
                </a:spcBef>
              </a:pPr>
              <a:r>
                <a:rPr lang="ru-RU">
                  <a:solidFill>
                    <a:srgbClr val="000000"/>
                  </a:solidFill>
                  <a:latin typeface="Times New Roman" panose="02020603050405020304" pitchFamily="18" charset="0"/>
                </a:rPr>
                <a:t>Быковка — деревня в составе </a:t>
              </a:r>
              <a:r>
                <a:rPr lang="ru-RU" dirty="0" err="1">
                  <a:solidFill>
                    <a:srgbClr val="000000"/>
                  </a:solidFill>
                  <a:latin typeface="Times New Roman" panose="02020603050405020304" pitchFamily="18" charset="0"/>
                </a:rPr>
                <a:t>Сылвенского</a:t>
              </a:r>
              <a:r>
                <a:rPr lang="ru-RU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 сельского поселения Пермского района Пермского края России.</a:t>
              </a:r>
              <a:endParaRPr lang="ru-RU" b="0" dirty="0" smtClean="0">
                <a:effectLst/>
              </a:endParaRPr>
            </a:p>
            <a:p>
              <a:pPr indent="177800"/>
              <a:r>
                <a:rPr lang="ru-RU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Здесь некоторое время жил Виктор Петрович Астафьев.</a:t>
              </a:r>
              <a:endParaRPr lang="ru-RU" b="0" dirty="0" smtClean="0">
                <a:effectLst/>
              </a:endParaRPr>
            </a:p>
            <a:p>
              <a:r>
                <a:rPr lang="ru-RU" dirty="0" smtClean="0"/>
                <a:t/>
              </a:r>
              <a:br>
                <a:rPr lang="ru-RU" dirty="0" smtClean="0"/>
              </a:br>
              <a:endParaRPr lang="ru-RU" dirty="0"/>
            </a:p>
          </p:txBody>
        </p:sp>
        <p:sp>
          <p:nvSpPr>
            <p:cNvPr id="22" name="Управляющая кнопка: далее 21">
              <a:hlinkClick r:id="rId8" action="ppaction://hlinksldjump" highlightClick="1"/>
            </p:cNvPr>
            <p:cNvSpPr/>
            <p:nvPr/>
          </p:nvSpPr>
          <p:spPr>
            <a:xfrm>
              <a:off x="9659894" y="5080364"/>
              <a:ext cx="922675" cy="829001"/>
            </a:xfrm>
            <a:prstGeom prst="actionButtonForwardNex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" name="Пермь 36"/>
          <p:cNvGrpSpPr/>
          <p:nvPr/>
        </p:nvGrpSpPr>
        <p:grpSpPr>
          <a:xfrm>
            <a:off x="771525" y="1057275"/>
            <a:ext cx="11268075" cy="5314571"/>
            <a:chOff x="771525" y="1057275"/>
            <a:chExt cx="11268075" cy="5314571"/>
          </a:xfrm>
        </p:grpSpPr>
        <p:sp>
          <p:nvSpPr>
            <p:cNvPr id="24" name="Скругленная прямоугольная выноска 23"/>
            <p:cNvSpPr/>
            <p:nvPr/>
          </p:nvSpPr>
          <p:spPr>
            <a:xfrm>
              <a:off x="771525" y="1057275"/>
              <a:ext cx="11268075" cy="5314571"/>
            </a:xfrm>
            <a:prstGeom prst="wedgeRoundRectCallout">
              <a:avLst>
                <a:gd name="adj1" fmla="val -16522"/>
                <a:gd name="adj2" fmla="val -61344"/>
                <a:gd name="adj3" fmla="val 16667"/>
              </a:avLst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498534" y="1286413"/>
              <a:ext cx="429510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/>
                <a:t>Мемориальный музей истории политических репрессий «Пермь-36»</a:t>
              </a:r>
              <a:endParaRPr lang="ru-RU" dirty="0"/>
            </a:p>
          </p:txBody>
        </p:sp>
        <p:pic>
          <p:nvPicPr>
            <p:cNvPr id="1038" name="Picture 14" descr="МыНаСевероВосток, ч. 3: Пермь-36 и Каменный город: pashalena — LiveJournal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5" t="505" r="15575" b="8160"/>
            <a:stretch/>
          </p:blipFill>
          <p:spPr bwMode="auto">
            <a:xfrm>
              <a:off x="1200150" y="2112652"/>
              <a:ext cx="4746073" cy="344534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Box 25"/>
            <p:cNvSpPr txBox="1"/>
            <p:nvPr/>
          </p:nvSpPr>
          <p:spPr>
            <a:xfrm>
              <a:off x="6426200" y="2161877"/>
              <a:ext cx="48196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/>
                <a:t>В этой колонии содержались осуждённые по обвинению в «антисоветской агитации и пропаганде». Среди них было </a:t>
              </a:r>
              <a:r>
                <a:rPr lang="ru-RU" dirty="0" smtClean="0"/>
                <a:t>множество </a:t>
              </a:r>
              <a:r>
                <a:rPr lang="ru-RU" dirty="0"/>
                <a:t>литературных </a:t>
              </a:r>
              <a:r>
                <a:rPr lang="ru-RU" dirty="0" smtClean="0"/>
                <a:t>деятелей.</a:t>
              </a:r>
              <a:r>
                <a:rPr lang="ru-RU" dirty="0"/>
                <a:t> Роба русского писателя Леонида Ивановича Бородина на сегодняшний день является экспонатом музея.</a:t>
              </a:r>
            </a:p>
          </p:txBody>
        </p:sp>
      </p:grpSp>
      <p:grpSp>
        <p:nvGrpSpPr>
          <p:cNvPr id="31" name="г.Чусовой"/>
          <p:cNvGrpSpPr/>
          <p:nvPr/>
        </p:nvGrpSpPr>
        <p:grpSpPr>
          <a:xfrm>
            <a:off x="323850" y="1137329"/>
            <a:ext cx="11582400" cy="5787376"/>
            <a:chOff x="323850" y="1137329"/>
            <a:chExt cx="11582400" cy="5787376"/>
          </a:xfrm>
        </p:grpSpPr>
        <p:sp>
          <p:nvSpPr>
            <p:cNvPr id="28" name="Скругленная прямоугольная выноска 27"/>
            <p:cNvSpPr/>
            <p:nvPr/>
          </p:nvSpPr>
          <p:spPr>
            <a:xfrm>
              <a:off x="323850" y="1137329"/>
              <a:ext cx="11582400" cy="5434922"/>
            </a:xfrm>
            <a:prstGeom prst="wedgeRoundRectCallout">
              <a:avLst>
                <a:gd name="adj1" fmla="val -2823"/>
                <a:gd name="adj2" fmla="val -65895"/>
                <a:gd name="adj3" fmla="val 16667"/>
              </a:avLst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40" name="Picture 16" descr="Город Чусовой — Ураловед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08" r="34606" b="3628"/>
            <a:stretch/>
          </p:blipFill>
          <p:spPr bwMode="auto">
            <a:xfrm>
              <a:off x="779589" y="1714500"/>
              <a:ext cx="4983036" cy="456247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TextBox 28"/>
            <p:cNvSpPr txBox="1"/>
            <p:nvPr/>
          </p:nvSpPr>
          <p:spPr>
            <a:xfrm>
              <a:off x="6324585" y="1501889"/>
              <a:ext cx="51554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/>
                <a:t>Город Чусовой (Чусовское городское поселение)</a:t>
              </a:r>
              <a:endParaRPr lang="ru-RU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039078" y="1969502"/>
              <a:ext cx="5462548" cy="49552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/>
                <a:t>Город Чусовой – литературная родина известного русского писателя ХХ века Виктора Петровича Астафьева. В этом городе он жил с 1945 по 1962 годы, здесь он написал свои первые рассказы, стал успешным писателем и получил высшее литературное образование.</a:t>
              </a:r>
              <a:endParaRPr lang="ru-RU" sz="2000" b="0" dirty="0" smtClean="0">
                <a:effectLst/>
              </a:endParaRPr>
            </a:p>
            <a:p>
              <a:r>
                <a:rPr lang="ru-RU" sz="2000" dirty="0"/>
                <a:t>В городе реализуется проект «Линия Астафьева». Это городской маршрут, состоящий из 12 информационных знаков возле мест, связанных с историей жизни семьи писателя в Чусовом. Благодаря новому маршруту каждый желающий сможет познакомиться с творчеством Виктора Астафьева и историей его проживания в Чусовом.</a:t>
              </a:r>
              <a:endParaRPr lang="ru-RU" sz="2000" b="0" dirty="0" smtClean="0">
                <a:effectLst/>
              </a:endParaRPr>
            </a:p>
            <a:p>
              <a:r>
                <a:rPr lang="ru-RU" dirty="0" smtClean="0"/>
                <a:t/>
              </a:r>
              <a:br>
                <a:rPr lang="ru-RU" dirty="0" smtClean="0"/>
              </a:br>
              <a:endParaRPr lang="ru-RU" dirty="0"/>
            </a:p>
          </p:txBody>
        </p:sp>
      </p:grpSp>
      <p:grpSp>
        <p:nvGrpSpPr>
          <p:cNvPr id="1029" name="Харенки"/>
          <p:cNvGrpSpPr/>
          <p:nvPr/>
        </p:nvGrpSpPr>
        <p:grpSpPr>
          <a:xfrm>
            <a:off x="356409" y="287019"/>
            <a:ext cx="8877300" cy="6218556"/>
            <a:chOff x="390525" y="287019"/>
            <a:chExt cx="8877300" cy="6218556"/>
          </a:xfrm>
        </p:grpSpPr>
        <p:sp>
          <p:nvSpPr>
            <p:cNvPr id="1024" name="Скругленная прямоугольная выноска 1023"/>
            <p:cNvSpPr/>
            <p:nvPr/>
          </p:nvSpPr>
          <p:spPr>
            <a:xfrm>
              <a:off x="390525" y="287019"/>
              <a:ext cx="8877300" cy="6218556"/>
            </a:xfrm>
            <a:prstGeom prst="wedgeRoundRectCallout">
              <a:avLst>
                <a:gd name="adj1" fmla="val 54463"/>
                <a:gd name="adj2" fmla="val -1372"/>
                <a:gd name="adj3" fmla="val 16667"/>
              </a:avLst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42" name="Picture 18" descr="Деревня Харёнки. Памятник Акинфию Демидову на Чусовой — Ураловед"/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78" r="6230" b="8237"/>
            <a:stretch/>
          </p:blipFill>
          <p:spPr bwMode="auto">
            <a:xfrm>
              <a:off x="742951" y="1833773"/>
              <a:ext cx="4248150" cy="338592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25" name="TextBox 1024"/>
            <p:cNvSpPr txBox="1"/>
            <p:nvPr/>
          </p:nvSpPr>
          <p:spPr>
            <a:xfrm>
              <a:off x="1908730" y="1056273"/>
              <a:ext cx="28491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/>
                <a:t>Деревня </a:t>
              </a:r>
              <a:r>
                <a:rPr lang="ru-RU" b="1" dirty="0" err="1"/>
                <a:t>Харёнки</a:t>
              </a:r>
              <a:endParaRPr lang="ru-RU" dirty="0"/>
            </a:p>
          </p:txBody>
        </p:sp>
        <p:sp>
          <p:nvSpPr>
            <p:cNvPr id="1027" name="TextBox 1026"/>
            <p:cNvSpPr txBox="1"/>
            <p:nvPr/>
          </p:nvSpPr>
          <p:spPr>
            <a:xfrm>
              <a:off x="5334001" y="2503371"/>
              <a:ext cx="2886075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err="1"/>
                <a:t>Харёнки</a:t>
              </a:r>
              <a:r>
                <a:rPr lang="ru-RU" dirty="0"/>
                <a:t> – деревня и коттеджный посёлок в </a:t>
              </a:r>
              <a:r>
                <a:rPr lang="ru-RU" dirty="0" err="1"/>
                <a:t>Горноуральском</a:t>
              </a:r>
              <a:r>
                <a:rPr lang="ru-RU" dirty="0"/>
                <a:t> городском округе Свердловской области в пригороде Нижнего Тагила, на берегу реки Чусовой.</a:t>
              </a:r>
            </a:p>
          </p:txBody>
        </p:sp>
        <p:sp>
          <p:nvSpPr>
            <p:cNvPr id="44" name="Управляющая кнопка: далее 43">
              <a:hlinkClick r:id="rId12" action="ppaction://hlinksldjump" highlightClick="1"/>
            </p:cNvPr>
            <p:cNvSpPr/>
            <p:nvPr/>
          </p:nvSpPr>
          <p:spPr>
            <a:xfrm>
              <a:off x="6894295" y="5118542"/>
              <a:ext cx="922675" cy="829001"/>
            </a:xfrm>
            <a:prstGeom prst="actionButtonForwardNex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37" name="Утка"/>
          <p:cNvGrpSpPr/>
          <p:nvPr/>
        </p:nvGrpSpPr>
        <p:grpSpPr>
          <a:xfrm>
            <a:off x="323850" y="183734"/>
            <a:ext cx="8909859" cy="6388517"/>
            <a:chOff x="323850" y="183734"/>
            <a:chExt cx="8909859" cy="6388517"/>
          </a:xfrm>
        </p:grpSpPr>
        <p:sp>
          <p:nvSpPr>
            <p:cNvPr id="1031" name="Скругленная прямоугольная выноска 1030"/>
            <p:cNvSpPr/>
            <p:nvPr/>
          </p:nvSpPr>
          <p:spPr>
            <a:xfrm>
              <a:off x="323850" y="183734"/>
              <a:ext cx="8909859" cy="6388517"/>
            </a:xfrm>
            <a:prstGeom prst="wedgeRoundRectCallout">
              <a:avLst>
                <a:gd name="adj1" fmla="val 56672"/>
                <a:gd name="adj2" fmla="val 2564"/>
                <a:gd name="adj3" fmla="val 16667"/>
              </a:avLst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44" name="Picture 20" descr="Усть-Утка — Википедия"/>
            <p:cNvPicPr>
              <a:picLocks noChangeAspect="1" noChangeArrowheads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2124" r="15657" b="39713"/>
            <a:stretch/>
          </p:blipFill>
          <p:spPr bwMode="auto">
            <a:xfrm>
              <a:off x="626747" y="1095940"/>
              <a:ext cx="8226425" cy="24384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33" name="Прямоугольник 1032"/>
            <p:cNvSpPr/>
            <p:nvPr/>
          </p:nvSpPr>
          <p:spPr>
            <a:xfrm>
              <a:off x="3993557" y="596654"/>
              <a:ext cx="127361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err="1">
                  <a:solidFill>
                    <a:srgbClr val="000000"/>
                  </a:solidFill>
                  <a:latin typeface="Times New Roman" panose="02020603050405020304" pitchFamily="18" charset="0"/>
                </a:rPr>
                <a:t>Усть</a:t>
              </a:r>
              <a:r>
                <a:rPr lang="ru-RU" b="1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-Утка</a:t>
              </a:r>
              <a:endParaRPr lang="ru-RU" dirty="0"/>
            </a:p>
          </p:txBody>
        </p:sp>
        <p:sp>
          <p:nvSpPr>
            <p:cNvPr id="1035" name="TextBox 1034"/>
            <p:cNvSpPr txBox="1"/>
            <p:nvPr/>
          </p:nvSpPr>
          <p:spPr>
            <a:xfrm>
              <a:off x="962493" y="4111511"/>
              <a:ext cx="4822288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/>
                <a:t> </a:t>
              </a:r>
              <a:r>
                <a:rPr lang="ru-RU" dirty="0" err="1"/>
                <a:t>У́сть-У́тка</a:t>
              </a:r>
              <a:r>
                <a:rPr lang="ru-RU" dirty="0"/>
                <a:t> — старинная уральская деревня в городском округе «город Нижний Тагил» Свердловской области России. Одно из первых поселений русских за Уралом, центр природного парка «Река Чусовая».</a:t>
              </a:r>
            </a:p>
          </p:txBody>
        </p:sp>
        <p:sp>
          <p:nvSpPr>
            <p:cNvPr id="50" name="Управляющая кнопка: далее 49">
              <a:hlinkClick r:id="rId14" action="ppaction://hlinksldjump" highlightClick="1"/>
            </p:cNvPr>
            <p:cNvSpPr/>
            <p:nvPr/>
          </p:nvSpPr>
          <p:spPr>
            <a:xfrm>
              <a:off x="6792721" y="4547056"/>
              <a:ext cx="922675" cy="829001"/>
            </a:xfrm>
            <a:prstGeom prst="actionButtonForwardNex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45" name="Сулём"/>
          <p:cNvGrpSpPr/>
          <p:nvPr/>
        </p:nvGrpSpPr>
        <p:grpSpPr>
          <a:xfrm>
            <a:off x="466725" y="95250"/>
            <a:ext cx="8386447" cy="6343650"/>
            <a:chOff x="466725" y="95250"/>
            <a:chExt cx="8386447" cy="6343650"/>
          </a:xfrm>
        </p:grpSpPr>
        <p:sp>
          <p:nvSpPr>
            <p:cNvPr id="1039" name="Скругленная прямоугольная выноска 1038"/>
            <p:cNvSpPr/>
            <p:nvPr/>
          </p:nvSpPr>
          <p:spPr>
            <a:xfrm>
              <a:off x="466725" y="95250"/>
              <a:ext cx="8386447" cy="6343650"/>
            </a:xfrm>
            <a:prstGeom prst="wedgeRoundRectCallout">
              <a:avLst>
                <a:gd name="adj1" fmla="val 64690"/>
                <a:gd name="adj2" fmla="val 6193"/>
                <a:gd name="adj3" fmla="val 16667"/>
              </a:avLst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1" name="Прямоугольник 1040"/>
            <p:cNvSpPr/>
            <p:nvPr/>
          </p:nvSpPr>
          <p:spPr>
            <a:xfrm>
              <a:off x="1245323" y="394714"/>
              <a:ext cx="1797136" cy="10259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74244" indent="-285750" algn="ctr">
                <a:spcAft>
                  <a:spcPts val="800"/>
                </a:spcAft>
              </a:pPr>
              <a:r>
                <a:rPr lang="ru-RU" b="1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Село </a:t>
              </a:r>
              <a:r>
                <a:rPr lang="ru-RU" b="1" dirty="0" err="1">
                  <a:solidFill>
                    <a:srgbClr val="000000"/>
                  </a:solidFill>
                  <a:latin typeface="Times New Roman" panose="02020603050405020304" pitchFamily="18" charset="0"/>
                </a:rPr>
                <a:t>Сулём</a:t>
              </a:r>
              <a:endParaRPr lang="ru-RU" b="0" dirty="0" smtClean="0">
                <a:effectLst/>
              </a:endParaRPr>
            </a:p>
            <a:p>
              <a:r>
                <a:rPr lang="ru-RU" dirty="0" smtClean="0"/>
                <a:t/>
              </a:r>
              <a:br>
                <a:rPr lang="ru-RU" dirty="0" smtClean="0"/>
              </a:br>
              <a:endParaRPr lang="ru-RU" dirty="0"/>
            </a:p>
          </p:txBody>
        </p:sp>
        <p:pic>
          <p:nvPicPr>
            <p:cNvPr id="1046" name="Picture 22" descr="Памятник Софья-свояк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7206" y="1037548"/>
              <a:ext cx="4429125" cy="296227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43" name="TextBox 1042"/>
            <p:cNvSpPr txBox="1"/>
            <p:nvPr/>
          </p:nvSpPr>
          <p:spPr>
            <a:xfrm>
              <a:off x="5359281" y="589419"/>
              <a:ext cx="3352993" cy="53553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err="1"/>
                <a:t>Сулём</a:t>
              </a:r>
              <a:r>
                <a:rPr lang="ru-RU" dirty="0"/>
                <a:t> – село на реке Чусовой в городском округе «город Нижний Тагил» Свердловской области России на территории природного парка «Река Чусовая».</a:t>
              </a:r>
              <a:endParaRPr lang="ru-RU" b="0" dirty="0" smtClean="0">
                <a:effectLst/>
              </a:endParaRPr>
            </a:p>
            <a:p>
              <a:r>
                <a:rPr lang="ru-RU" dirty="0"/>
                <a:t>Некоторое время в </a:t>
              </a:r>
              <a:r>
                <a:rPr lang="ru-RU" dirty="0" err="1"/>
                <a:t>Сулёме</a:t>
              </a:r>
              <a:r>
                <a:rPr lang="ru-RU" dirty="0"/>
                <a:t> жил воспетый в чусовских легендах богатырь Василий </a:t>
              </a:r>
              <a:r>
                <a:rPr lang="ru-RU" dirty="0" err="1"/>
                <a:t>Балабурда</a:t>
              </a:r>
              <a:r>
                <a:rPr lang="ru-RU" dirty="0"/>
                <a:t>. </a:t>
              </a:r>
              <a:r>
                <a:rPr lang="ru-RU" dirty="0" smtClean="0"/>
                <a:t>Ну а главная </a:t>
              </a:r>
              <a:r>
                <a:rPr lang="ru-RU" dirty="0"/>
                <a:t>достопримечательность села — удивительный музей под открытым небом, созданный на одном энтузиазме в 1985 году (в честь 250-летия </a:t>
              </a:r>
              <a:r>
                <a:rPr lang="ru-RU" dirty="0" err="1"/>
                <a:t>Сулёмской</a:t>
              </a:r>
              <a:r>
                <a:rPr lang="ru-RU" dirty="0"/>
                <a:t> пристани) Павлом Ивановичем </a:t>
              </a:r>
              <a:r>
                <a:rPr lang="ru-RU" dirty="0" err="1"/>
                <a:t>Гилёвым</a:t>
              </a:r>
              <a:r>
                <a:rPr lang="ru-RU" dirty="0"/>
                <a:t>.</a:t>
              </a:r>
              <a:endParaRPr lang="ru-RU" b="0" dirty="0" smtClean="0">
                <a:effectLst/>
              </a:endParaRPr>
            </a:p>
            <a:p>
              <a:r>
                <a:rPr lang="ru-RU" dirty="0" smtClean="0"/>
                <a:t/>
              </a:r>
              <a:br>
                <a:rPr lang="ru-RU" dirty="0" smtClean="0"/>
              </a:br>
              <a:endParaRPr lang="ru-RU" dirty="0"/>
            </a:p>
          </p:txBody>
        </p:sp>
      </p:grpSp>
      <p:grpSp>
        <p:nvGrpSpPr>
          <p:cNvPr id="1052" name="с.Чусовое"/>
          <p:cNvGrpSpPr/>
          <p:nvPr/>
        </p:nvGrpSpPr>
        <p:grpSpPr>
          <a:xfrm>
            <a:off x="323850" y="235376"/>
            <a:ext cx="9444840" cy="6701689"/>
            <a:chOff x="323850" y="235376"/>
            <a:chExt cx="9444840" cy="6701689"/>
          </a:xfrm>
        </p:grpSpPr>
        <p:sp>
          <p:nvSpPr>
            <p:cNvPr id="1047" name="Скругленная прямоугольная выноска 1046"/>
            <p:cNvSpPr/>
            <p:nvPr/>
          </p:nvSpPr>
          <p:spPr>
            <a:xfrm>
              <a:off x="323850" y="235376"/>
              <a:ext cx="9364608" cy="6336875"/>
            </a:xfrm>
            <a:prstGeom prst="wedgeRoundRectCallout">
              <a:avLst>
                <a:gd name="adj1" fmla="val 59215"/>
                <a:gd name="adj2" fmla="val 25073"/>
                <a:gd name="adj3" fmla="val 16667"/>
              </a:avLst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8" name="Прямоугольник 1047"/>
            <p:cNvSpPr/>
            <p:nvPr/>
          </p:nvSpPr>
          <p:spPr>
            <a:xfrm>
              <a:off x="4042943" y="511206"/>
              <a:ext cx="159165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Село </a:t>
              </a:r>
              <a:r>
                <a:rPr lang="ru-RU" b="1" dirty="0" err="1">
                  <a:solidFill>
                    <a:srgbClr val="000000"/>
                  </a:solidFill>
                  <a:latin typeface="Times New Roman" panose="02020603050405020304" pitchFamily="18" charset="0"/>
                </a:rPr>
                <a:t>Чусовое</a:t>
              </a:r>
              <a:endParaRPr lang="ru-RU" dirty="0"/>
            </a:p>
          </p:txBody>
        </p:sp>
        <p:pic>
          <p:nvPicPr>
            <p:cNvPr id="1049" name="Picture 24" descr="Село Чусовое — Ураловед"/>
            <p:cNvPicPr>
              <a:picLocks noChangeAspect="1" noChangeArrowheads="1"/>
            </p:cNvPicPr>
            <p:nvPr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089"/>
            <a:stretch/>
          </p:blipFill>
          <p:spPr bwMode="auto">
            <a:xfrm>
              <a:off x="3907959" y="1195829"/>
              <a:ext cx="5543790" cy="328764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50" name="Прямоугольник 1049"/>
            <p:cNvSpPr/>
            <p:nvPr/>
          </p:nvSpPr>
          <p:spPr>
            <a:xfrm>
              <a:off x="524164" y="1210709"/>
              <a:ext cx="3348615" cy="2862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Село </a:t>
              </a:r>
              <a:r>
                <a:rPr lang="ru-RU" sz="2000" dirty="0" err="1">
                  <a:solidFill>
                    <a:srgbClr val="000000"/>
                  </a:solidFill>
                  <a:latin typeface="Times New Roman" panose="02020603050405020304" pitchFamily="18" charset="0"/>
                </a:rPr>
                <a:t>Чусовое</a:t>
              </a:r>
              <a:r>
                <a:rPr lang="ru-RU" sz="2000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 раскинулось на обоих берегах реки Чусовой, соединённых подвесным мостом. Основная (левобережная) часть села поделена на две части рекой </a:t>
              </a:r>
              <a:r>
                <a:rPr lang="ru-RU" sz="2000" dirty="0" err="1">
                  <a:solidFill>
                    <a:srgbClr val="000000"/>
                  </a:solidFill>
                  <a:latin typeface="Times New Roman" panose="02020603050405020304" pitchFamily="18" charset="0"/>
                </a:rPr>
                <a:t>Шайтанкой</a:t>
              </a:r>
              <a:r>
                <a:rPr lang="ru-RU" sz="2000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, на которой создан красивый пруд. </a:t>
              </a:r>
              <a:endParaRPr lang="ru-RU" sz="2000" dirty="0"/>
            </a:p>
          </p:txBody>
        </p:sp>
        <p:sp>
          <p:nvSpPr>
            <p:cNvPr id="1051" name="Прямоугольник 1050"/>
            <p:cNvSpPr/>
            <p:nvPr/>
          </p:nvSpPr>
          <p:spPr>
            <a:xfrm>
              <a:off x="651721" y="4628741"/>
              <a:ext cx="9116969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177800"/>
              <a:r>
                <a:rPr lang="ru-RU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 2008 году в селе Чусовом снимались сцены фильма «Золото</a:t>
              </a:r>
              <a:r>
                <a:rPr lang="ru-RU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», </a:t>
              </a: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</a:t>
              </a:r>
              <a:r>
                <a:rPr lang="ru-RU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аждое </a:t>
              </a:r>
              <a:r>
                <a:rPr lang="ru-RU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лето </a:t>
              </a:r>
              <a:r>
                <a:rPr lang="ru-RU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сюда </a:t>
              </a:r>
              <a:r>
                <a:rPr lang="ru-RU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приезжают гости на фестиваль «Чусовая России</a:t>
              </a:r>
              <a:r>
                <a:rPr lang="ru-RU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». </a:t>
              </a:r>
              <a:r>
                <a:rPr lang="ru-RU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Любят это село и художники. Здесь расположена база Свердловского художественного училища им. И. Д. </a:t>
              </a:r>
              <a:r>
                <a:rPr lang="ru-RU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Шадра</a:t>
              </a:r>
              <a:r>
                <a:rPr lang="ru-RU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 Тут проходят практику молодые художники. В Чусовом написаны сотни </a:t>
              </a:r>
              <a:r>
                <a:rPr lang="ru-RU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картин</a:t>
              </a:r>
              <a:r>
                <a:rPr lang="en-US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Символом 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объединения художников стала необычная картина </a:t>
              </a:r>
              <a:r>
                <a:rPr lang="ru-RU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hlinkClick r:id="rId17" action="ppaction://hlinksldjump"/>
                </a:rPr>
                <a:t>«Село </a:t>
              </a:r>
              <a:r>
                <a:rPr lang="ru-RU" i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hlinkClick r:id="rId17" action="ppaction://hlinksldjump"/>
                </a:rPr>
                <a:t>Чусовое</a:t>
              </a:r>
              <a:r>
                <a:rPr lang="ru-RU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hlinkClick r:id="rId17" action="ppaction://hlinksldjump"/>
                </a:rPr>
                <a:t>»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  <a:hlinkClick r:id="rId17" action="ppaction://hlinksldjump"/>
                </a:rPr>
                <a:t>,</a:t>
              </a:r>
              <a:r>
                <a:rPr lang="ru-RU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hlinkClick r:id="rId17" action="ppaction://hlinksldjump"/>
                </a:rPr>
                <a:t> 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написанная в </a:t>
              </a: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2000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е 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годы по инициативе уральского ювелира Сергея Пинчука.</a:t>
              </a:r>
              <a:endParaRPr lang="ru-RU" b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ru-RU" dirty="0" smtClean="0"/>
                <a:t/>
              </a:r>
              <a:br>
                <a:rPr lang="ru-RU" dirty="0" smtClean="0"/>
              </a:br>
              <a:endParaRPr lang="ru-RU" dirty="0"/>
            </a:p>
          </p:txBody>
        </p:sp>
      </p:grpSp>
      <p:grpSp>
        <p:nvGrpSpPr>
          <p:cNvPr id="34" name="Каменка"/>
          <p:cNvGrpSpPr/>
          <p:nvPr/>
        </p:nvGrpSpPr>
        <p:grpSpPr>
          <a:xfrm>
            <a:off x="466725" y="95250"/>
            <a:ext cx="10115844" cy="6410325"/>
            <a:chOff x="466725" y="95250"/>
            <a:chExt cx="10115844" cy="6410325"/>
          </a:xfrm>
        </p:grpSpPr>
        <p:sp>
          <p:nvSpPr>
            <p:cNvPr id="1053" name="Скругленная прямоугольная выноска 1052"/>
            <p:cNvSpPr/>
            <p:nvPr/>
          </p:nvSpPr>
          <p:spPr>
            <a:xfrm>
              <a:off x="466725" y="95250"/>
              <a:ext cx="10115844" cy="6410325"/>
            </a:xfrm>
            <a:prstGeom prst="wedgeRoundRectCallout">
              <a:avLst>
                <a:gd name="adj1" fmla="val 58073"/>
                <a:gd name="adj2" fmla="val 46750"/>
                <a:gd name="adj3" fmla="val 16667"/>
              </a:avLst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54" name="Picture 26" descr="https://lh5.googleusercontent.com/VkjuEsRyzGwJ4rzd83j6EHuL9_OLyMrnPp7IiEjRHc4MFlL3FO0dYUUTfbDp1Vq8dTRh8Q9Q7RSRIGDhD6dtzCFHGB4DDe1_rh_6MlWrjDf98cPGaLmRIO-yBoTqfqc_XvOtuZax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703" y="463503"/>
              <a:ext cx="5734050" cy="416242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55" name="Прямоугольник 1054"/>
            <p:cNvSpPr/>
            <p:nvPr/>
          </p:nvSpPr>
          <p:spPr>
            <a:xfrm>
              <a:off x="2657284" y="4863943"/>
              <a:ext cx="203728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Деревня Каменка</a:t>
              </a:r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6659139" y="525444"/>
              <a:ext cx="3658110" cy="50783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 smtClean="0">
                  <a:solidFill>
                    <a:srgbClr val="20212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Каменка — деревня, входящая в состав </a:t>
              </a:r>
              <a:r>
                <a:rPr lang="ru-RU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городского округа Первоуральск</a:t>
              </a:r>
              <a:r>
                <a:rPr lang="ru-RU" dirty="0" smtClean="0">
                  <a:solidFill>
                    <a:srgbClr val="20212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Свердловской области</a:t>
              </a:r>
              <a:r>
                <a:rPr lang="ru-RU" dirty="0" smtClean="0">
                  <a:solidFill>
                    <a:srgbClr val="20212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Главная достопримечательность </a:t>
              </a: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Каменки 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 это остатки деревянной крепости, построенной Свердловской киностудией в начале 1980-х годов на камне Каменском для съёмок фильма «Семён Дежнёв</a:t>
              </a: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». 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Затем здесь же снимались и другие фильмы: «Демидовы</a:t>
              </a: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», 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«Золотая баба</a:t>
              </a: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», 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«Похищение чародея» </a:t>
              </a: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«Житие Александра Невского</a:t>
              </a: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».</a:t>
              </a:r>
              <a:endParaRPr lang="ru-RU" b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Последний фильм, который тут снимали – сериал «Угрюм-река». </a:t>
              </a:r>
              <a:endParaRPr lang="ru-RU" b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ru-RU" dirty="0" smtClean="0"/>
                <a:t/>
              </a:r>
              <a:br>
                <a:rPr lang="ru-RU" dirty="0" smtClean="0"/>
              </a:b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872037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1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2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9" dur="20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3" dur="20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0" dur="200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04" dur="200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0700" y="548432"/>
            <a:ext cx="413385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7800">
              <a:spcAft>
                <a:spcPts val="80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 литературе Пермь стала прообразом города Юрятина в знаменитом романе Бориса Пастернака «Доктор Живаго». Также считается, что прообразом города из «Трёх сестёр» А.П. Чехова тоже стала Пермь, а прототипы героинь – сёстры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Циммерман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. Кстати, в Перми есть памятник Чехову.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 descr="Памятник А.П. Чехову - Пермь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9"/>
          <a:stretch/>
        </p:blipFill>
        <p:spPr bwMode="auto">
          <a:xfrm>
            <a:off x="6038850" y="34112"/>
            <a:ext cx="4857750" cy="3613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62500" y="4805660"/>
            <a:ext cx="41433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Также известна Пермь как место действия и место съёмок сериала «Реальные пацаны» и фильма «Географ глобус пропил».</a:t>
            </a:r>
            <a:endParaRPr lang="ru-RU" dirty="0"/>
          </a:p>
        </p:txBody>
      </p:sp>
      <p:pic>
        <p:nvPicPr>
          <p:cNvPr id="2052" name="Picture 4" descr="Географ глобус пропил (2013) - кадры из фильма - фильмы-спектакли -  Кино-Театр.Р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3493803"/>
            <a:ext cx="4514850" cy="3004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Управляющая кнопка: назад 3">
            <a:hlinkClick r:id="rId4" action="ppaction://hlinksldjump" highlightClick="1"/>
          </p:cNvPr>
          <p:cNvSpPr/>
          <p:nvPr/>
        </p:nvSpPr>
        <p:spPr>
          <a:xfrm>
            <a:off x="9829800" y="5100935"/>
            <a:ext cx="1295400" cy="1280815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1712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0" y="1474619"/>
            <a:ext cx="6096000" cy="390876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“В Быковке, приведя избу в порядок, мы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прообретались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лет семь - как оказалось потом, самых плодотворных в моей работе и самых счастливых в нашей жизни. Здесь была еще приличная охота, в речке водилась рыба, природа была хоть и повреждена лесозаготовками, но еще не убита до конца.</a:t>
            </a:r>
            <a:endParaRPr lang="ru-RU" b="0" dirty="0" smtClean="0">
              <a:effectLst/>
            </a:endParaRP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 Быковке я написал "Кражу", первую книгу "Последнего поклона", повесть "Пастух и пастушка", до десятка рассказов и там же начал писать "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Затеси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".”</a:t>
            </a:r>
            <a:endParaRPr lang="ru-RU" b="0" dirty="0" smtClean="0">
              <a:effectLst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Виктор Астафьев. “Расскажу о себе сам”</a:t>
            </a:r>
            <a:endParaRPr lang="ru-RU" b="0" dirty="0" smtClean="0">
              <a:effectLst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Управляющая кнопка: далее 2">
            <a:hlinkClick r:id="rId2" action="ppaction://hlinksldjump" highlightClick="1"/>
          </p:cNvPr>
          <p:cNvSpPr/>
          <p:nvPr/>
        </p:nvSpPr>
        <p:spPr>
          <a:xfrm rot="10800000">
            <a:off x="9974219" y="5613764"/>
            <a:ext cx="922675" cy="829001"/>
          </a:xfrm>
          <a:prstGeom prst="actionButtonForwardNex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4897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9175" y="828675"/>
            <a:ext cx="488632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7800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На острове посреди Чусовой поставили большой бронзовый памятник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Акинфию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Демидову.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Заводовладелец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изображён как всадник на коне, держащий в руке карту и оглядывающий просторы. Правда, большинству туристов памятник напоминает скорее Петра I, чем Демидова.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На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высоком пьедестале памятника из серого гранита надпись: «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Акинфию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Демидову — благодарные потомки». Автор памятника — скульптор Константин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Грюнберг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. Он известен по установленным в Екатеринбурге памятникам маршалу Жукову, Романовым, «Чёрному тюльпану» и другим. От коттеджей на остров идёт мост, который закрывается на замок и просматривается с помощью видеокамер. Так что побывать у памятника туристы могут лишь при сплаве по Чусовой.</a:t>
            </a:r>
            <a:endParaRPr lang="ru-RU" b="0" dirty="0" smtClean="0">
              <a:effectLst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8" name="Picture 2" descr="Деревня Харёнки. Памятник Акинфию Демидову на Чусовой — Ураловед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0" r="8808" b="4966"/>
          <a:stretch/>
        </p:blipFill>
        <p:spPr bwMode="auto">
          <a:xfrm>
            <a:off x="6267450" y="733425"/>
            <a:ext cx="5267325" cy="401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Управляющая кнопка: далее 3">
            <a:hlinkClick r:id="rId3" action="ppaction://hlinksldjump" highlightClick="1"/>
          </p:cNvPr>
          <p:cNvSpPr/>
          <p:nvPr/>
        </p:nvSpPr>
        <p:spPr>
          <a:xfrm rot="10800000">
            <a:off x="9974219" y="5375639"/>
            <a:ext cx="922675" cy="829001"/>
          </a:xfrm>
          <a:prstGeom prst="actionButtonForwardNex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69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22700" y="242464"/>
            <a:ext cx="326707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 2006 году на берегу реки Чусовой в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-Утке открыт памятник «Единению России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».</a:t>
            </a:r>
            <a:r>
              <a:rPr lang="ru-RU" dirty="0"/>
              <a:t> На мраморной стене высечены фигуры бурлаков, почему-то тянущих бечевой барку. Видимо, автор скульптуры спутал Чусовую с Волгой. Ведь на Чусовой барки сплавляли по течению, а не тянули. </a:t>
            </a:r>
          </a:p>
        </p:txBody>
      </p:sp>
      <p:pic>
        <p:nvPicPr>
          <p:cNvPr id="5122" name="Picture 2" descr="Усть-Утка и ее достопримечательности — Ураловед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775" y="242464"/>
            <a:ext cx="4806950" cy="2830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22700" y="3648075"/>
            <a:ext cx="7724775" cy="3518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7800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Самая интересная достопримечательность Утки-Утки, созданная не чиновниками за бюджетные миллионы, а простым человеком – необычный музей Есенина под открытым небом (рис.15). Здесь, на крайней улице села, на берегу реки Чусовой раскинулся целый сад камней. Да не простых, а с оригинальными рисунками, стихами, словами. Многие из камней посвящены Сергею Есенину. Более того, энтузиаст самостоятельно слепил из глины его бюст, а друзья помогли сделать отливку из металла. Под берёзкой он соорудил пьедестал из досок и водрузил бюст – так в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-Утке появился памятник Есенину.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Все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это создано местным энтузиастом Тимофеем Кожевниковым.</a:t>
            </a:r>
            <a:endParaRPr lang="ru-RU" b="0" dirty="0" smtClean="0">
              <a:effectLst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124" name="Picture 4" descr="Памятник Есенину, Усть-Утк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5" r="35473"/>
          <a:stretch/>
        </p:blipFill>
        <p:spPr bwMode="auto">
          <a:xfrm>
            <a:off x="184150" y="3104786"/>
            <a:ext cx="3638550" cy="3611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Управляющая кнопка: далее 5">
            <a:hlinkClick r:id="rId4" action="ppaction://hlinksldjump" highlightClick="1"/>
          </p:cNvPr>
          <p:cNvSpPr/>
          <p:nvPr/>
        </p:nvSpPr>
        <p:spPr>
          <a:xfrm rot="10800000">
            <a:off x="334919" y="242464"/>
            <a:ext cx="922675" cy="829001"/>
          </a:xfrm>
          <a:prstGeom prst="actionButtonForwardNex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25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Картина &quot;Село Чусовое&quot; - - www.Museum.ru - -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3" y="902732"/>
            <a:ext cx="7045325" cy="5779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38401" y="371475"/>
            <a:ext cx="2838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Картина «Село </a:t>
            </a:r>
            <a:r>
              <a:rPr lang="ru-RU" dirty="0" err="1" smtClean="0"/>
              <a:t>Чусовое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4" name="Управляющая кнопка: далее 3">
            <a:hlinkClick r:id="rId3" action="ppaction://hlinksldjump" highlightClick="1"/>
          </p:cNvPr>
          <p:cNvSpPr/>
          <p:nvPr/>
        </p:nvSpPr>
        <p:spPr>
          <a:xfrm rot="10800000">
            <a:off x="9145543" y="5118463"/>
            <a:ext cx="1522456" cy="1282336"/>
          </a:xfrm>
          <a:prstGeom prst="actionButtonForwardNex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486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897</Words>
  <Application>Microsoft Office PowerPoint</Application>
  <PresentationFormat>Широкоэкранный</PresentationFormat>
  <Paragraphs>41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17</cp:revision>
  <dcterms:created xsi:type="dcterms:W3CDTF">2020-11-05T08:01:18Z</dcterms:created>
  <dcterms:modified xsi:type="dcterms:W3CDTF">2020-11-05T11:07:58Z</dcterms:modified>
</cp:coreProperties>
</file>